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86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Proxima Nova" panose="020B0604020202020204" charset="0"/>
      <p:regular r:id="rId22"/>
      <p:bold r:id="rId23"/>
      <p:italic r:id="rId24"/>
      <p:boldItalic r:id="rId25"/>
    </p:embeddedFont>
    <p:embeddedFont>
      <p:font typeface="Segoe UI" panose="020B0502040204020203" pitchFamily="34" charset="0"/>
      <p:regular r:id="rId26"/>
      <p:bold r:id="rId27"/>
      <p:italic r:id="rId28"/>
      <p:boldItalic r:id="rId29"/>
    </p:embeddedFont>
    <p:embeddedFont>
      <p:font typeface="Segoe UI Black" panose="020B0A02040204020203" pitchFamily="34" charset="0"/>
      <p:bold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4014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g/yKE8nUNumsC43EVPqFGzg1Nt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318" y="108"/>
      </p:cViewPr>
      <p:guideLst>
        <p:guide orient="horz" pos="1620"/>
        <p:guide pos="40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3124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9625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5407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710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1240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0591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0385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9764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8536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3956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number">
  <p:cSld name="BIG_NUMB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3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586010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85628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421837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59751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81939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12037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64372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44565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139220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32611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9C93-9769-44D3-83E3-02F8FD9F1338}" type="datetimeFigureOut">
              <a:rPr lang="es-MX" smtClean="0"/>
              <a:t>12/10/2021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163110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79434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wo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text">
  <p:cSld name="ONE_COLUM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point">
  <p:cSld name="MAIN_POI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4" name="Google Shape;8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title and description">
  <p:cSld name="SECTION_TITLE_AND_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3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3" name="Google Shape;93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100000">
              <a:schemeClr val="bg1"/>
            </a:gs>
            <a:gs pos="46000">
              <a:schemeClr val="bg1">
                <a:lumMod val="75000"/>
                <a:lumOff val="25000"/>
              </a:schemeClr>
            </a:gs>
            <a:gs pos="0">
              <a:schemeClr val="bg1">
                <a:lumMod val="50000"/>
                <a:lumOff val="50000"/>
                <a:alpha val="73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46000">
              <a:schemeClr val="bg1">
                <a:lumMod val="75000"/>
                <a:lumOff val="25000"/>
              </a:schemeClr>
            </a:gs>
            <a:gs pos="0">
              <a:schemeClr val="bg1">
                <a:lumMod val="50000"/>
                <a:lumOff val="50000"/>
                <a:alpha val="73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89264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510450" y="41225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 sz="9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mongoDB</a:t>
            </a:r>
            <a:endParaRPr sz="9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pic>
        <p:nvPicPr>
          <p:cNvPr id="1026" name="Picture 2" descr="Crear una base de datos en MongoDB - Victor Robles | Victor Robles">
            <a:extLst>
              <a:ext uri="{FF2B5EF4-FFF2-40B4-BE49-F238E27FC236}">
                <a16:creationId xmlns:a16="http://schemas.microsoft.com/office/drawing/2014/main" id="{3F97E2E7-ACAF-4FF2-BEBD-5223639EE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522" y="2400300"/>
            <a:ext cx="2096956" cy="2457450"/>
          </a:xfrm>
          <a:prstGeom prst="rect">
            <a:avLst/>
          </a:prstGeom>
          <a:noFill/>
          <a:effectLst>
            <a:glow rad="101600">
              <a:schemeClr val="tx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44620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Instalación de MongoDB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760106C-80D3-4523-B1B3-245AC49198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7" b="-1"/>
          <a:stretch/>
        </p:blipFill>
        <p:spPr>
          <a:xfrm>
            <a:off x="1928600" y="1339850"/>
            <a:ext cx="5286799" cy="3357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9979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52240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Instalación de MongoDB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sp>
        <p:nvSpPr>
          <p:cNvPr id="7" name="Google Shape;111;p2">
            <a:extLst>
              <a:ext uri="{FF2B5EF4-FFF2-40B4-BE49-F238E27FC236}">
                <a16:creationId xmlns:a16="http://schemas.microsoft.com/office/drawing/2014/main" id="{2AF5F481-ABF1-4984-8A8E-42B3208BA4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4734" y="1471909"/>
            <a:ext cx="7932216" cy="3487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47199" lvl="0" indent="-457200">
              <a:buAutoNum type="arabicPeriod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Crear las siguientes carpetas en el disco local</a:t>
            </a:r>
            <a:b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b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b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b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b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disco local &gt; data &gt; </a:t>
            </a:r>
            <a:r>
              <a:rPr lang="es-MX" sz="1800" b="1" dirty="0" err="1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db</a:t>
            </a:r>
            <a:b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endParaRPr lang="es-MX" sz="18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547199" lvl="0" indent="-457200">
              <a:buAutoNum type="arabicPeriod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Ejecutar el </a:t>
            </a:r>
            <a:r>
              <a:rPr lang="es-MX" sz="1800" b="1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mongo</a:t>
            </a:r>
            <a:r>
              <a:rPr lang="es-MX" sz="1800" b="1" dirty="0">
                <a:solidFill>
                  <a:schemeClr val="accent2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</a:t>
            </a:r>
            <a:r>
              <a:rPr lang="es-MX" sz="1800" b="1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.exe </a:t>
            </a: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que se encuentra en la ruta de instalación de </a:t>
            </a:r>
            <a:r>
              <a:rPr lang="es-MX" sz="1800" b="1" dirty="0" err="1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mongoDB</a:t>
            </a:r>
            <a:b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C:\Program Files\MongoDB\Server\5.0\</a:t>
            </a:r>
            <a:r>
              <a:rPr lang="es-MX" sz="1800" b="1" dirty="0" err="1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bin</a:t>
            </a:r>
            <a:endParaRPr lang="es-MX" sz="18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81A8C4E-BC91-413A-A538-023D5D55A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775" y="2045734"/>
            <a:ext cx="1304925" cy="105203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005C469-F756-4149-82F1-4131E2FD9F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087" y="2045734"/>
            <a:ext cx="1579563" cy="986225"/>
          </a:xfrm>
          <a:prstGeom prst="rect">
            <a:avLst/>
          </a:prstGeom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34547161-761B-4CE1-B09A-0247A44D4943}"/>
              </a:ext>
            </a:extLst>
          </p:cNvPr>
          <p:cNvCxnSpPr>
            <a:cxnSpLocks/>
          </p:cNvCxnSpPr>
          <p:nvPr/>
        </p:nvCxnSpPr>
        <p:spPr>
          <a:xfrm flipV="1">
            <a:off x="1866900" y="2336800"/>
            <a:ext cx="1646237" cy="1143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1631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52240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Instalación de MongoDB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sp>
        <p:nvSpPr>
          <p:cNvPr id="7" name="Google Shape;111;p2">
            <a:extLst>
              <a:ext uri="{FF2B5EF4-FFF2-40B4-BE49-F238E27FC236}">
                <a16:creationId xmlns:a16="http://schemas.microsoft.com/office/drawing/2014/main" id="{2AF5F481-ABF1-4984-8A8E-42B3208BA4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05892" y="1283509"/>
            <a:ext cx="7932216" cy="1176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47199" lvl="0" indent="-457200">
              <a:buFont typeface="+mj-lt"/>
              <a:buAutoNum type="arabicPeriod" startAt="3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Ejecutar </a:t>
            </a:r>
            <a:r>
              <a:rPr lang="es-MX" sz="1800" b="1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mongo.exe </a:t>
            </a: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después de ejecutar </a:t>
            </a:r>
            <a:r>
              <a:rPr lang="es-MX" sz="1800" b="1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mongo</a:t>
            </a:r>
            <a:r>
              <a:rPr lang="es-MX" sz="1800" b="1" dirty="0">
                <a:solidFill>
                  <a:schemeClr val="accent2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</a:t>
            </a:r>
            <a:r>
              <a:rPr lang="es-MX" sz="1800" b="1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.exe</a:t>
            </a:r>
          </a:p>
          <a:p>
            <a:pPr marL="547199" lvl="0" indent="-457200">
              <a:buFont typeface="+mj-lt"/>
              <a:buAutoNum type="arabicPeriod" startAt="3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Consultar la ruta local del servidor de mongo para configurar en el MongoDB </a:t>
            </a:r>
            <a:r>
              <a:rPr lang="es-MX" sz="1800" b="1" dirty="0" err="1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Compass</a:t>
            </a:r>
            <a:endParaRPr lang="es-MX" sz="18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6CFA10E-12F1-4BEB-95B7-7BD7E5DF9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950" y="2571750"/>
            <a:ext cx="3982719" cy="206002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D559794-1838-4D4F-80B3-9A6E4154A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388" y="3269550"/>
            <a:ext cx="3982720" cy="158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528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GIF by joelremygif">
            <a:extLst>
              <a:ext uri="{FF2B5EF4-FFF2-40B4-BE49-F238E27FC236}">
                <a16:creationId xmlns:a16="http://schemas.microsoft.com/office/drawing/2014/main" id="{413004C1-87F3-4199-8635-0ECAD9A47EC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7938">
            <a:off x="2770648" y="2796877"/>
            <a:ext cx="1837649" cy="182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227931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bases de datos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pic>
        <p:nvPicPr>
          <p:cNvPr id="2052" name="Picture 4" descr="i highly recommend it the croods GIF">
            <a:extLst>
              <a:ext uri="{FF2B5EF4-FFF2-40B4-BE49-F238E27FC236}">
                <a16:creationId xmlns:a16="http://schemas.microsoft.com/office/drawing/2014/main" id="{165DE928-6EF5-4C8F-B8C5-88733377D1A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39010">
            <a:off x="2379663" y="1383481"/>
            <a:ext cx="2094585" cy="1675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books library GIF">
            <a:extLst>
              <a:ext uri="{FF2B5EF4-FFF2-40B4-BE49-F238E27FC236}">
                <a16:creationId xmlns:a16="http://schemas.microsoft.com/office/drawing/2014/main" id="{4038A382-0C6C-4F13-AE98-72809C52065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23328">
            <a:off x="4420046" y="1333133"/>
            <a:ext cx="2839947" cy="15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 educational excel shortcuts GIF">
            <a:extLst>
              <a:ext uri="{FF2B5EF4-FFF2-40B4-BE49-F238E27FC236}">
                <a16:creationId xmlns:a16="http://schemas.microsoft.com/office/drawing/2014/main" id="{9F4E0E91-281F-4AD2-B11D-F7BB525E555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12480">
            <a:off x="4327925" y="2850528"/>
            <a:ext cx="2435304" cy="152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23665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¿Qué es una base de datos?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sp>
        <p:nvSpPr>
          <p:cNvPr id="111" name="Google Shape;111;p2"/>
          <p:cNvSpPr txBox="1">
            <a:spLocks noGrp="1"/>
          </p:cNvSpPr>
          <p:nvPr>
            <p:ph type="body" idx="1"/>
          </p:nvPr>
        </p:nvSpPr>
        <p:spPr>
          <a:xfrm>
            <a:off x="439196" y="1772969"/>
            <a:ext cx="5463900" cy="2436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>
              <a:buNone/>
            </a:pPr>
            <a:r>
              <a:rPr lang="es-MX" sz="2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Una base de datos es un conjunto de datos pertenecientes a un </a:t>
            </a:r>
            <a:r>
              <a:rPr lang="es-MX" sz="2400" b="1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mismo contexto</a:t>
            </a:r>
            <a:r>
              <a:rPr lang="es-MX" sz="2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y </a:t>
            </a:r>
            <a:r>
              <a:rPr lang="es-MX" sz="2400" b="1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almacenados sistemáticamente</a:t>
            </a:r>
            <a:r>
              <a:rPr lang="es-MX" sz="2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para su posterior uso.</a:t>
            </a:r>
            <a:endParaRPr sz="24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FD1A067-C3F8-40D5-8969-57C829603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117" y="1302320"/>
            <a:ext cx="2476380" cy="185728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8CA732F-354B-4126-BEFE-E04A58F99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217" y="2869858"/>
            <a:ext cx="2036983" cy="203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4745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25570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¿Qué es una base de datos?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sp>
        <p:nvSpPr>
          <p:cNvPr id="111" name="Google Shape;111;p2"/>
          <p:cNvSpPr txBox="1">
            <a:spLocks noGrp="1"/>
          </p:cNvSpPr>
          <p:nvPr>
            <p:ph type="body" idx="1"/>
          </p:nvPr>
        </p:nvSpPr>
        <p:spPr>
          <a:xfrm>
            <a:off x="1543746" y="1219801"/>
            <a:ext cx="3809304" cy="1802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>
              <a:buNone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Sus ventajas:</a:t>
            </a:r>
          </a:p>
          <a:p>
            <a:pPr marL="375749" indent="-285750">
              <a:buSzPct val="100000"/>
              <a:buFont typeface="Arial" panose="020B0604020202020204" pitchFamily="34" charset="0"/>
              <a:buChar char="•"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Acceso rápido a los datos</a:t>
            </a:r>
          </a:p>
          <a:p>
            <a:pPr marL="375749" indent="-285750">
              <a:buSzPct val="100000"/>
              <a:buFont typeface="Arial" panose="020B0604020202020204" pitchFamily="34" charset="0"/>
              <a:buChar char="•"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Almacenamiento de datos ilimitados</a:t>
            </a:r>
          </a:p>
          <a:p>
            <a:pPr marL="375749" indent="-285750">
              <a:buSzPct val="100000"/>
              <a:buFont typeface="Arial" panose="020B0604020202020204" pitchFamily="34" charset="0"/>
              <a:buChar char="•"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Reducción de espacio físico</a:t>
            </a:r>
          </a:p>
          <a:p>
            <a:pPr marL="375749" indent="-285750">
              <a:buSzPct val="100000"/>
              <a:buFont typeface="Arial" panose="020B0604020202020204" pitchFamily="34" charset="0"/>
              <a:buChar char="•"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Centraliza la información</a:t>
            </a:r>
          </a:p>
          <a:p>
            <a:pPr marL="375749" indent="-285750">
              <a:buSzPct val="100000"/>
              <a:buFont typeface="Arial" panose="020B0604020202020204" pitchFamily="34" charset="0"/>
              <a:buChar char="•"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Orden en la información</a:t>
            </a:r>
            <a:endParaRPr sz="14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pic>
        <p:nvPicPr>
          <p:cNvPr id="4098" name="Picture 2" descr="Dgraph Labs database graph backend schema GIF">
            <a:extLst>
              <a:ext uri="{FF2B5EF4-FFF2-40B4-BE49-F238E27FC236}">
                <a16:creationId xmlns:a16="http://schemas.microsoft.com/office/drawing/2014/main" id="{7C74F67D-C194-4A80-9630-1C1A1E20381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650" y="1219800"/>
            <a:ext cx="2530245" cy="180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111;p2">
            <a:extLst>
              <a:ext uri="{FF2B5EF4-FFF2-40B4-BE49-F238E27FC236}">
                <a16:creationId xmlns:a16="http://schemas.microsoft.com/office/drawing/2014/main" id="{E85D5BD3-8E02-4E59-9471-235ABD0FF82E}"/>
              </a:ext>
            </a:extLst>
          </p:cNvPr>
          <p:cNvSpPr txBox="1">
            <a:spLocks/>
          </p:cNvSpPr>
          <p:nvPr/>
        </p:nvSpPr>
        <p:spPr>
          <a:xfrm>
            <a:off x="4733755" y="3239101"/>
            <a:ext cx="3305345" cy="156149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9999" indent="0">
              <a:buClrTx/>
              <a:buFont typeface="Arial" panose="020B0604020202020204" pitchFamily="34" charset="0"/>
              <a:buNone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Sus desventajas:</a:t>
            </a:r>
          </a:p>
          <a:p>
            <a:pPr marL="375749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Tamaño creciente</a:t>
            </a:r>
          </a:p>
          <a:p>
            <a:pPr marL="375749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Actualizaciones</a:t>
            </a:r>
          </a:p>
          <a:p>
            <a:pPr marL="375749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Ataques remotos</a:t>
            </a:r>
          </a:p>
          <a:p>
            <a:pPr marL="375749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s-MX" sz="1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Manipulación cuidadosa</a:t>
            </a:r>
          </a:p>
        </p:txBody>
      </p:sp>
      <p:pic>
        <p:nvPicPr>
          <p:cNvPr id="4104" name="Picture 8" descr="error stack GIF">
            <a:extLst>
              <a:ext uri="{FF2B5EF4-FFF2-40B4-BE49-F238E27FC236}">
                <a16:creationId xmlns:a16="http://schemas.microsoft.com/office/drawing/2014/main" id="{8FBA09D1-6496-4950-8441-45BA4D66B2D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450" y="3239101"/>
            <a:ext cx="2603500" cy="1463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44407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 build="p"/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23665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Tipos de bases de datos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642932B-AB6D-4B66-BE5E-C41E02BB2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662" y="1815076"/>
            <a:ext cx="5146675" cy="289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11;p2">
            <a:extLst>
              <a:ext uri="{FF2B5EF4-FFF2-40B4-BE49-F238E27FC236}">
                <a16:creationId xmlns:a16="http://schemas.microsoft.com/office/drawing/2014/main" id="{2C89026E-35DD-403B-AADF-B684EC6642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5085" y="995659"/>
            <a:ext cx="2107154" cy="655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>
              <a:buNone/>
            </a:pPr>
            <a:r>
              <a:rPr lang="es-MX" sz="2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Relacionales</a:t>
            </a:r>
            <a:endParaRPr sz="24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sp>
        <p:nvSpPr>
          <p:cNvPr id="12" name="Google Shape;111;p2">
            <a:extLst>
              <a:ext uri="{FF2B5EF4-FFF2-40B4-BE49-F238E27FC236}">
                <a16:creationId xmlns:a16="http://schemas.microsoft.com/office/drawing/2014/main" id="{62A5C6C6-DF32-4C3A-93BA-42C46A81C24D}"/>
              </a:ext>
            </a:extLst>
          </p:cNvPr>
          <p:cNvSpPr txBox="1">
            <a:spLocks/>
          </p:cNvSpPr>
          <p:nvPr/>
        </p:nvSpPr>
        <p:spPr>
          <a:xfrm>
            <a:off x="5856287" y="995659"/>
            <a:ext cx="2578100" cy="65590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9999" indent="0">
              <a:buClrTx/>
              <a:buFont typeface="Arial" panose="020B0604020202020204" pitchFamily="34" charset="0"/>
              <a:buNone/>
            </a:pPr>
            <a:r>
              <a:rPr lang="es-MX" sz="2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No Relacionales</a:t>
            </a:r>
          </a:p>
        </p:txBody>
      </p:sp>
    </p:spTree>
    <p:extLst>
      <p:ext uri="{BB962C8B-B14F-4D97-AF65-F5344CB8AC3E}">
        <p14:creationId xmlns:p14="http://schemas.microsoft.com/office/powerpoint/2010/main" val="24929479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" grpId="0" build="p"/>
      <p:bldP spid="1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34291" y="48430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Índices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sp>
        <p:nvSpPr>
          <p:cNvPr id="111" name="Google Shape;111;p2"/>
          <p:cNvSpPr txBox="1">
            <a:spLocks noGrp="1"/>
          </p:cNvSpPr>
          <p:nvPr>
            <p:ph type="body" idx="1"/>
          </p:nvPr>
        </p:nvSpPr>
        <p:spPr>
          <a:xfrm>
            <a:off x="365648" y="1258245"/>
            <a:ext cx="8412704" cy="1656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 algn="ctr">
              <a:buNone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 índice de una base de datos es una estructura de datos que </a:t>
            </a:r>
            <a:r>
              <a:rPr lang="es-MX" sz="1800" b="1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mejora la velocidad de las operaciones</a:t>
            </a: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, por medio de </a:t>
            </a:r>
            <a:r>
              <a:rPr lang="es-MX" sz="1800" b="1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identificador </a:t>
            </a:r>
            <a:r>
              <a:rPr lang="es-MX" sz="1800" b="1" u="sng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único</a:t>
            </a:r>
            <a:r>
              <a:rPr lang="es-MX" sz="1800" b="1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de cada fila de una tabla, permitiendo un rápido acceso a los registros de una tabla en una base de datos. </a:t>
            </a:r>
            <a:endParaRPr sz="18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pic>
        <p:nvPicPr>
          <p:cNvPr id="6146" name="Picture 2" descr="📄 GRATIS: Plantilla de índice en Word para descargar [2021] | Herramientas  | Crehana">
            <a:extLst>
              <a:ext uri="{FF2B5EF4-FFF2-40B4-BE49-F238E27FC236}">
                <a16:creationId xmlns:a16="http://schemas.microsoft.com/office/drawing/2014/main" id="{F654E3D2-AE18-42CD-8C62-8EBEE2898B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8" t="18672" r="6394" b="9965"/>
          <a:stretch/>
        </p:blipFill>
        <p:spPr bwMode="auto">
          <a:xfrm>
            <a:off x="2746375" y="2933873"/>
            <a:ext cx="3651250" cy="190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67864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23665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¿Qué es MongoDB?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sp>
        <p:nvSpPr>
          <p:cNvPr id="111" name="Google Shape;111;p2"/>
          <p:cNvSpPr txBox="1">
            <a:spLocks noGrp="1"/>
          </p:cNvSpPr>
          <p:nvPr>
            <p:ph type="body" idx="1"/>
          </p:nvPr>
        </p:nvSpPr>
        <p:spPr>
          <a:xfrm>
            <a:off x="1006998" y="1026184"/>
            <a:ext cx="7130004" cy="2316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 algn="ctr">
              <a:buNone/>
            </a:pPr>
            <a:r>
              <a:rPr lang="es-MX" sz="1800" b="1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MongoDB</a:t>
            </a: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es una base de datos de </a:t>
            </a:r>
            <a:r>
              <a:rPr lang="es-MX" sz="1800" b="1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documentos</a:t>
            </a: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que ofrece una gran escalabilidad y flexibilidad, y un modelo de consultas e indexación avanzado. </a:t>
            </a:r>
            <a:br>
              <a:rPr lang="es-MX" sz="1800" b="1" dirty="0">
                <a:solidFill>
                  <a:schemeClr val="bg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r>
              <a:rPr lang="es-MX" sz="500" b="1" dirty="0">
                <a:solidFill>
                  <a:schemeClr val="bg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endParaRPr lang="es-MX" sz="5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9999" lvl="0" indent="0" algn="ctr">
              <a:buNone/>
            </a:pPr>
            <a:r>
              <a:rPr lang="es-MX" sz="1600" b="1" dirty="0">
                <a:solidFill>
                  <a:schemeClr val="bg1"/>
                </a:solidFill>
                <a:highlight>
                  <a:srgbClr val="FFFF00"/>
                </a:highlight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Se basa principalmente en la velocidad de lectura y escritura por encima de la integridad de los datos</a:t>
            </a:r>
            <a:endParaRPr sz="1600" b="1" dirty="0">
              <a:solidFill>
                <a:schemeClr val="bg1"/>
              </a:solidFill>
              <a:highlight>
                <a:srgbClr val="FFFF00"/>
              </a:highlight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sp>
        <p:nvSpPr>
          <p:cNvPr id="7" name="Google Shape;111;p2">
            <a:extLst>
              <a:ext uri="{FF2B5EF4-FFF2-40B4-BE49-F238E27FC236}">
                <a16:creationId xmlns:a16="http://schemas.microsoft.com/office/drawing/2014/main" id="{686385B4-7A6D-4A07-B5FB-D04CFA23C845}"/>
              </a:ext>
            </a:extLst>
          </p:cNvPr>
          <p:cNvSpPr txBox="1">
            <a:spLocks/>
          </p:cNvSpPr>
          <p:nvPr/>
        </p:nvSpPr>
        <p:spPr>
          <a:xfrm>
            <a:off x="645048" y="2959100"/>
            <a:ext cx="2529952" cy="167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9999" indent="0">
              <a:buClrTx/>
              <a:buFont typeface="Arial" panose="020B0604020202020204" pitchFamily="34" charset="0"/>
              <a:buNone/>
            </a:pPr>
            <a:r>
              <a:rPr lang="es-MX" sz="1200" b="1" u="sng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Colecciones</a:t>
            </a:r>
          </a:p>
          <a:p>
            <a:pPr marL="89999" indent="0">
              <a:buClrTx/>
              <a:buFont typeface="Arial" panose="020B0604020202020204" pitchFamily="34" charset="0"/>
              <a:buNone/>
            </a:pPr>
            <a:r>
              <a:rPr lang="es-MX" sz="12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Muy parecidos a una tabla hablando en términos de bases de datos relacionales que sirven para agrupar documentos</a:t>
            </a:r>
          </a:p>
        </p:txBody>
      </p:sp>
      <p:sp>
        <p:nvSpPr>
          <p:cNvPr id="8" name="Google Shape;111;p2">
            <a:extLst>
              <a:ext uri="{FF2B5EF4-FFF2-40B4-BE49-F238E27FC236}">
                <a16:creationId xmlns:a16="http://schemas.microsoft.com/office/drawing/2014/main" id="{38351456-08F1-43A5-87DE-8846D1D1844C}"/>
              </a:ext>
            </a:extLst>
          </p:cNvPr>
          <p:cNvSpPr txBox="1">
            <a:spLocks/>
          </p:cNvSpPr>
          <p:nvPr/>
        </p:nvSpPr>
        <p:spPr>
          <a:xfrm>
            <a:off x="3390900" y="2959100"/>
            <a:ext cx="2529952" cy="1892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9999" indent="0">
              <a:buClrTx/>
              <a:buFont typeface="Arial" panose="020B0604020202020204" pitchFamily="34" charset="0"/>
              <a:buNone/>
            </a:pPr>
            <a:r>
              <a:rPr lang="es-MX" sz="1200" b="1" u="sng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Documentos</a:t>
            </a:r>
          </a:p>
          <a:p>
            <a:pPr marL="89999" indent="0">
              <a:buClrTx/>
              <a:buFont typeface="Arial" panose="020B0604020202020204" pitchFamily="34" charset="0"/>
              <a:buNone/>
            </a:pPr>
            <a:r>
              <a:rPr lang="es-MX" sz="12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Unidad en la que este motor de bases de datos guarda la información, muy parecida a un JSON pero el nombre que recibe es BSON. Parecidos a una fila en una base de datos relacional</a:t>
            </a:r>
          </a:p>
        </p:txBody>
      </p:sp>
      <p:sp>
        <p:nvSpPr>
          <p:cNvPr id="9" name="Google Shape;111;p2">
            <a:extLst>
              <a:ext uri="{FF2B5EF4-FFF2-40B4-BE49-F238E27FC236}">
                <a16:creationId xmlns:a16="http://schemas.microsoft.com/office/drawing/2014/main" id="{DD7B5F39-DA0E-4E3E-AD32-B016E185A886}"/>
              </a:ext>
            </a:extLst>
          </p:cNvPr>
          <p:cNvSpPr txBox="1">
            <a:spLocks/>
          </p:cNvSpPr>
          <p:nvPr/>
        </p:nvSpPr>
        <p:spPr>
          <a:xfrm>
            <a:off x="6136752" y="2959100"/>
            <a:ext cx="2529952" cy="167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9999" indent="0">
              <a:buClrTx/>
              <a:buFont typeface="Arial" panose="020B0604020202020204" pitchFamily="34" charset="0"/>
              <a:buNone/>
            </a:pPr>
            <a:r>
              <a:rPr lang="es-MX" sz="1200" b="1" u="sng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Controladores</a:t>
            </a:r>
          </a:p>
          <a:p>
            <a:pPr marL="89999" indent="0">
              <a:buClrTx/>
              <a:buFont typeface="Arial" panose="020B0604020202020204" pitchFamily="34" charset="0"/>
              <a:buNone/>
            </a:pPr>
            <a:r>
              <a:rPr lang="es-MX" sz="12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Librerías o herramientas empleadas para la comunicación de entre una aplicación y una base de datos</a:t>
            </a:r>
          </a:p>
        </p:txBody>
      </p:sp>
    </p:spTree>
    <p:extLst>
      <p:ext uri="{BB962C8B-B14F-4D97-AF65-F5344CB8AC3E}">
        <p14:creationId xmlns:p14="http://schemas.microsoft.com/office/powerpoint/2010/main" val="7032908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 build="p"/>
      <p:bldP spid="7" grpId="0" build="p"/>
      <p:bldP spid="8" grpId="0" build="p"/>
      <p:bldP spid="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23665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Documentos en MongoDB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sp>
        <p:nvSpPr>
          <p:cNvPr id="111" name="Google Shape;111;p2"/>
          <p:cNvSpPr txBox="1">
            <a:spLocks noGrp="1"/>
          </p:cNvSpPr>
          <p:nvPr>
            <p:ph type="body" idx="1"/>
          </p:nvPr>
        </p:nvSpPr>
        <p:spPr>
          <a:xfrm>
            <a:off x="1080546" y="1214169"/>
            <a:ext cx="2431004" cy="3129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>
              <a:buNone/>
            </a:pPr>
            <a:r>
              <a:rPr lang="es-MX" sz="12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Nombres:</a:t>
            </a:r>
          </a:p>
          <a:p>
            <a:pPr marL="89999" lvl="0" indent="0">
              <a:buNone/>
            </a:pPr>
            <a:r>
              <a:rPr lang="es-MX" sz="12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Francisco José</a:t>
            </a:r>
          </a:p>
          <a:p>
            <a:pPr marL="89999" lvl="0" indent="0">
              <a:buNone/>
            </a:pPr>
            <a:endParaRPr lang="es-MX" sz="12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9999" lvl="0" indent="0">
              <a:buNone/>
            </a:pPr>
            <a:r>
              <a:rPr lang="es-MX" sz="12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Apellidos:</a:t>
            </a:r>
          </a:p>
          <a:p>
            <a:pPr marL="89999" lvl="0" indent="0">
              <a:buNone/>
            </a:pPr>
            <a:r>
              <a:rPr lang="es-MX" sz="12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Pérez Molina</a:t>
            </a:r>
          </a:p>
          <a:p>
            <a:pPr marL="89999" lvl="0" indent="0">
              <a:buNone/>
            </a:pPr>
            <a:endParaRPr lang="es-MX" sz="12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9999" lvl="0" indent="0">
              <a:buNone/>
            </a:pPr>
            <a:r>
              <a:rPr lang="es-MX" sz="12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Edad:</a:t>
            </a:r>
          </a:p>
          <a:p>
            <a:pPr marL="89999" lvl="0" indent="0">
              <a:buNone/>
            </a:pPr>
            <a:r>
              <a:rPr lang="es-MX" sz="12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36</a:t>
            </a:r>
          </a:p>
          <a:p>
            <a:pPr marL="89999" lvl="0" indent="0">
              <a:buNone/>
            </a:pPr>
            <a:endParaRPr lang="es-MX" sz="12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9999" lvl="0" indent="0">
              <a:buNone/>
            </a:pPr>
            <a:r>
              <a:rPr lang="es-MX" sz="12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Correo:</a:t>
            </a:r>
          </a:p>
          <a:p>
            <a:pPr marL="89999" lvl="0" indent="0">
              <a:buNone/>
            </a:pPr>
            <a:r>
              <a:rPr lang="es-MX" sz="12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francisco34@gmail.com</a:t>
            </a:r>
          </a:p>
          <a:p>
            <a:pPr marL="89999" lvl="0" indent="0">
              <a:buNone/>
            </a:pPr>
            <a:endParaRPr lang="es-MX" sz="12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9999" lvl="0" indent="0">
              <a:buNone/>
            </a:pPr>
            <a:r>
              <a:rPr lang="es-MX" sz="12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Responsabilidades</a:t>
            </a:r>
          </a:p>
          <a:p>
            <a:pPr marL="89999" lvl="0" indent="0">
              <a:buNone/>
            </a:pPr>
            <a:r>
              <a:rPr lang="es-MX" sz="12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Cocinar, lavar, atender</a:t>
            </a:r>
            <a:endParaRPr sz="12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AA29A71-B409-4351-B052-924917D9E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439" y="1925503"/>
            <a:ext cx="4542820" cy="170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9944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791441" y="522409"/>
            <a:ext cx="756111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Instalación de MongoDB</a:t>
            </a:r>
            <a:endParaRPr sz="3600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sp>
        <p:nvSpPr>
          <p:cNvPr id="7" name="Google Shape;111;p2">
            <a:extLst>
              <a:ext uri="{FF2B5EF4-FFF2-40B4-BE49-F238E27FC236}">
                <a16:creationId xmlns:a16="http://schemas.microsoft.com/office/drawing/2014/main" id="{2AF5F481-ABF1-4984-8A8E-42B3208BA4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4734" y="1471909"/>
            <a:ext cx="7932216" cy="300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47199" lvl="0" indent="-457200">
              <a:buAutoNum type="arabicPeriod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Ingresar a la pagina oficial de </a:t>
            </a:r>
            <a:r>
              <a:rPr lang="es-MX" sz="1800" b="1" dirty="0" err="1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mongoDB</a:t>
            </a:r>
            <a:b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r>
              <a:rPr lang="es-MX" sz="18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https://www.mongodb.com/es </a:t>
            </a:r>
          </a:p>
          <a:p>
            <a:pPr marL="547199" lvl="0" indent="-457200">
              <a:buAutoNum type="arabicPeriod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Dirigirse a la pestaña software &gt; </a:t>
            </a:r>
            <a:r>
              <a:rPr lang="es-MX" sz="1800" b="1" dirty="0" err="1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community</a:t>
            </a: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server</a:t>
            </a:r>
          </a:p>
          <a:p>
            <a:pPr marL="547199" lvl="0" indent="-457200">
              <a:buAutoNum type="arabicPeriod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Seleccionar la versión correspondiente al sistema operativo</a:t>
            </a:r>
          </a:p>
          <a:p>
            <a:pPr marL="547199" lvl="0" indent="-457200">
              <a:buAutoNum type="arabicPeriod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Ejecutar el instalador</a:t>
            </a:r>
          </a:p>
          <a:p>
            <a:pPr marL="547199" lvl="0" indent="-457200">
              <a:buAutoNum type="arabicPeriod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En la sección de tipo de instalación seleccionar </a:t>
            </a:r>
            <a:r>
              <a:rPr lang="es-MX" sz="1800" b="1" dirty="0" err="1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custom</a:t>
            </a:r>
            <a:endParaRPr lang="es-MX" sz="18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547199" lvl="0" indent="-457200">
              <a:buAutoNum type="arabicPeriod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Desmarcar el servicio por defecto – esto para evitar que mongo se este ejecutando en todo momento</a:t>
            </a:r>
          </a:p>
          <a:p>
            <a:pPr marL="547199" lvl="0" indent="-457200">
              <a:buAutoNum type="arabicPeriod"/>
            </a:pPr>
            <a:r>
              <a:rPr lang="es-MX" sz="18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Esperar que se instale</a:t>
            </a:r>
            <a:endParaRPr sz="18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</p:spTree>
    <p:extLst>
      <p:ext uri="{BB962C8B-B14F-4D97-AF65-F5344CB8AC3E}">
        <p14:creationId xmlns:p14="http://schemas.microsoft.com/office/powerpoint/2010/main" val="24456036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7" grpId="0" build="p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432</Words>
  <Application>Microsoft Office PowerPoint</Application>
  <PresentationFormat>Presentación en pantalla (16:9)</PresentationFormat>
  <Paragraphs>60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Segoe UI</vt:lpstr>
      <vt:lpstr>Proxima Nova</vt:lpstr>
      <vt:lpstr>Calibri</vt:lpstr>
      <vt:lpstr>Arial</vt:lpstr>
      <vt:lpstr>Calibri Light</vt:lpstr>
      <vt:lpstr>Segoe UI Black</vt:lpstr>
      <vt:lpstr>Simple Light</vt:lpstr>
      <vt:lpstr>Office Theme</vt:lpstr>
      <vt:lpstr>mongoDB</vt:lpstr>
      <vt:lpstr>bases de datos</vt:lpstr>
      <vt:lpstr>¿Qué es una base de datos?</vt:lpstr>
      <vt:lpstr>¿Qué es una base de datos?</vt:lpstr>
      <vt:lpstr>Tipos de bases de datos</vt:lpstr>
      <vt:lpstr>Índices</vt:lpstr>
      <vt:lpstr>¿Qué es MongoDB?</vt:lpstr>
      <vt:lpstr>Documentos en MongoDB</vt:lpstr>
      <vt:lpstr>Instalación de MongoDB</vt:lpstr>
      <vt:lpstr>Instalación de MongoDB</vt:lpstr>
      <vt:lpstr>Instalación de MongoDB</vt:lpstr>
      <vt:lpstr>Instalación de MongoDB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cp:lastModifiedBy>miguel gustavo nieto</cp:lastModifiedBy>
  <cp:revision>8</cp:revision>
  <dcterms:modified xsi:type="dcterms:W3CDTF">2021-10-12T20:54:04Z</dcterms:modified>
</cp:coreProperties>
</file>